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8" r:id="rId42"/>
    <p:sldId id="297" r:id="rId4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8FCED-375A-2E56-106F-EC6AF27ED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AAAF18-2397-8955-F80B-DA153A22B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1112AF7-FD29-7E1A-E329-52FB6C77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FC33A4-63FB-E1CE-F348-68A7D99A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2822480-8BF1-B4BF-CB16-6BAF0D81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476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D396C-B5A1-AFB8-64C6-BDA2BEA2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2AEF745-C617-3B8B-FD97-C364A1DC2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A03E7C8-BD26-11E2-2026-069A5265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140F778-0068-4BF9-8981-3E4C9F998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FA34092-5FBD-DC44-FB0D-CBAF375A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149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D3589D0-FB72-2262-104C-EB458029E1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6BB52D0-9A28-196E-AC98-80FD95989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5AF2C9F-3BB0-83E6-B3B9-33AA0E718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763D3AB-66CD-69C9-3349-D27C9465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40F5590-A34D-CD2D-7BEA-E2F4DE40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738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0FE54-D35C-0DA5-65AB-B1B04628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197899F-F454-EE8B-7BB7-2F75266EA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A97D393-71EB-4CB0-F848-6184B71B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2B0DAE4-C5B3-3E9B-AC28-399D51FFA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FECC6D9-3811-B862-6F40-97ABD4B73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410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6EDEF3-4BC3-F619-76C3-99F1BEA2A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BB523E-22E6-AF2E-0A31-63A511263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462AEFE-7968-78EE-1971-AC6A0DA41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39CE944-C058-F816-F9C2-C2B92EB92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2AE4455-E404-8628-3F97-826D296A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854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12F57-4D84-EE82-E47B-4E9982C6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EF52610-EF32-D487-802C-743597C87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B0762D9-A113-AF78-877A-B9C8EA847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AE7DEC7-753A-F2A7-56E4-D7AD2EC8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713E18B-8B92-CE50-5453-9237C264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3C38F91-4C41-C122-B59F-0E19948B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863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093CA-CB0F-28F9-BA7D-25816F8C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B54C65-9078-03FA-07F4-1C28560C5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77BBCD1-FEBF-8914-A572-FAD616A4C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FC93FA-FA30-F0EE-B247-5F7D405A1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FEF8E90-90E4-1487-1930-74008F27D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A4C2B1D-3646-132E-ECE7-56CD29B3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106DDD2-A6EE-8F26-8880-384FAE1B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DF0C790-690B-CBA2-852E-A8470BE4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50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CD476-F54A-2A82-A70B-BB4D63DF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A5A78CE-FCD2-6647-151F-34EAFA35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42878D7-FEB2-F549-A01A-EEC7C095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F63B223-F931-77D8-CC80-B7C70CE9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3544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5C072ED-6063-BA8F-7638-7B0BCEE8F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82A6174-1652-01BF-D25D-281C6365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40D42F7-80D5-C329-66CB-757307E8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472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16757B-2A04-7E0E-6C2C-E4FFBEB8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E911B3-5985-FDE9-77CD-F3A24DBBA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B5BD0C2-555C-5209-E6CC-449083936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3AA20A8-074B-2360-29F5-2AC08E82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A1D4169-EAE4-8326-BB30-38BFFE04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331609A-FCD4-630E-7457-854BC1EF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589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9659D-F950-54DD-E2D4-D050166F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69C66B5-490D-68EE-FB61-90BD300D5A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852023B-CBA9-19E4-7A79-E8858B3F1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73CD615-5A02-DF82-5245-4D364B78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B1C4BEF-11E9-0DA3-58D8-00C6BE45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DCC9754-A7C6-A827-7546-5C869BD1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502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23C1724-6320-480F-7A06-45B56F80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34366D-5512-458F-55D5-1C1FE8003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4F74721-5907-3104-B121-3B928A8CF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AD169-3D06-4AC6-89FD-531D3F5502CA}" type="datetimeFigureOut">
              <a:rPr lang="sk-SK" smtClean="0"/>
              <a:t>21. 9. 2023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E4CE893-0E03-FB80-568F-710CCDEEC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1F50AF-AEF8-B008-570A-15A361CD0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39688-8C15-4004-A33F-00AC63E0B7D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758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cezap@uniba.sk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s.sk/" TargetMode="External"/><Relationship Id="rId2" Type="http://schemas.openxmlformats.org/officeDocument/2006/relationships/hyperlink" Target="mailto:unss@unss.s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ss.sk/kontakty-unss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57656-77FC-CC47-A21D-831D7E442E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Možnosti podpory žiakov a študentov so zrakovým postihnutím pri štúdiu asistenčnými technológiami</a:t>
            </a:r>
            <a:br>
              <a:rPr lang="sk-SK" dirty="0"/>
            </a:br>
            <a:br>
              <a:rPr lang="sk-SK" dirty="0"/>
            </a:br>
            <a:r>
              <a:rPr lang="sk-SK" sz="2700" dirty="0">
                <a:latin typeface="Calibri" panose="020F0502020204030204" pitchFamily="34" charset="0"/>
              </a:rPr>
              <a:t>Ján Podolinský, Erika </a:t>
            </a:r>
            <a:r>
              <a:rPr lang="sk-SK" sz="2700" dirty="0" err="1">
                <a:latin typeface="Calibri" panose="020F0502020204030204" pitchFamily="34" charset="0"/>
              </a:rPr>
              <a:t>Forgáčová</a:t>
            </a:r>
            <a:br>
              <a:rPr lang="sk-SK" sz="2700" dirty="0">
                <a:latin typeface="Calibri" panose="020F0502020204030204" pitchFamily="34" charset="0"/>
              </a:rPr>
            </a:br>
            <a:r>
              <a:rPr lang="sk-SK" sz="2700" dirty="0">
                <a:latin typeface="Calibri" panose="020F0502020204030204" pitchFamily="34" charset="0"/>
              </a:rPr>
              <a:t>Únia nevidiacich a slabozrakých Slovenska </a:t>
            </a:r>
            <a:r>
              <a:rPr lang="sk-SK" sz="2700" dirty="0" err="1">
                <a:latin typeface="Calibri" panose="020F0502020204030204" pitchFamily="34" charset="0"/>
              </a:rPr>
              <a:t>o.z</a:t>
            </a:r>
            <a:r>
              <a:rPr lang="sk-SK" sz="2700" dirty="0">
                <a:latin typeface="Calibri" panose="020F0502020204030204" pitchFamily="34" charset="0"/>
              </a:rPr>
              <a:t>. 2023</a:t>
            </a:r>
            <a:br>
              <a:rPr lang="sk-SK" sz="2700" dirty="0">
                <a:latin typeface="Calibri" panose="020F0502020204030204" pitchFamily="34" charset="0"/>
              </a:rPr>
            </a:br>
            <a:br>
              <a:rPr lang="sk-SK" sz="2700" dirty="0">
                <a:latin typeface="Calibri" panose="020F0502020204030204" pitchFamily="34" charset="0"/>
              </a:rPr>
            </a:br>
            <a:br>
              <a:rPr lang="sk-SK" dirty="0"/>
            </a:br>
            <a:br>
              <a:rPr lang="sk-SK" sz="2400" dirty="0">
                <a:latin typeface="Caladea" panose="02040503050406030204" pitchFamily="18" charset="-18"/>
              </a:rPr>
            </a:br>
            <a:r>
              <a:rPr lang="sk-SK" sz="2400" dirty="0">
                <a:latin typeface="Calibri" panose="020F0502020204030204" pitchFamily="34" charset="0"/>
              </a:rPr>
              <a:t>Realizované s podporou SK-NIC z </a:t>
            </a:r>
            <a:r>
              <a:rPr lang="pl-PL" sz="2400" dirty="0">
                <a:latin typeface="Calibri" panose="020F0502020204030204" pitchFamily="34" charset="0"/>
              </a:rPr>
              <a:t>grantom z programu Výzva Fondu SK-NIC pre malé projekty 2022.</a:t>
            </a:r>
            <a:endParaRPr lang="sk-SK" sz="2400" dirty="0">
              <a:latin typeface="Calibri" panose="020F0502020204030204" pitchFamily="34" charset="0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4B799385-B47B-72A8-31C1-894E5C244A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538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85606-5B97-6EAD-FAA3-D5C48D7C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Readit</a:t>
            </a:r>
            <a:r>
              <a:rPr lang="sk-SK" dirty="0"/>
              <a:t> </a:t>
            </a:r>
            <a:r>
              <a:rPr lang="sk-SK" dirty="0" err="1"/>
              <a:t>scholar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7972C9-AD96-B9DA-491D-DC1F623F4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Readit Scholar sníma kamerou text a zobrazuje ho na obrazovke počítača">
            <a:extLst>
              <a:ext uri="{FF2B5EF4-FFF2-40B4-BE49-F238E27FC236}">
                <a16:creationId xmlns:a16="http://schemas.microsoft.com/office/drawing/2014/main" id="{065D08D6-EE69-7E88-B3B1-98589E8B1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2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2F8C2-A890-BEDC-B22B-FBBF486BB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Zväčšovacia aplikácia - </a:t>
            </a:r>
            <a:r>
              <a:rPr lang="sk-SK" dirty="0" err="1"/>
              <a:t>Zoomtext</a:t>
            </a:r>
            <a:endParaRPr lang="sk-SK" dirty="0"/>
          </a:p>
        </p:txBody>
      </p:sp>
      <p:pic>
        <p:nvPicPr>
          <p:cNvPr id="5" name="Zástupný objekt pre obsah 4" descr="Zoomtext - zväčšené zobrazenie pracovnej plochy">
            <a:extLst>
              <a:ext uri="{FF2B5EF4-FFF2-40B4-BE49-F238E27FC236}">
                <a16:creationId xmlns:a16="http://schemas.microsoft.com/office/drawing/2014/main" id="{0FA1DF3A-FC3D-CA54-AB51-A901DA9A3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50837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5EA8B-7509-A329-F658-C26EB4A4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Zväčšenie v počítači – Zväčšovacie sklo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588DF0-3389-2CF7-4EE6-1EE15AB28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Zväčšovacia aplikácia od výrobcu Windows - Zväčšovacie sklo">
            <a:extLst>
              <a:ext uri="{FF2B5EF4-FFF2-40B4-BE49-F238E27FC236}">
                <a16:creationId xmlns:a16="http://schemas.microsoft.com/office/drawing/2014/main" id="{2023FD65-B9EC-D450-56E7-E0A488813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6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94E8A5-44EF-0F8E-FF9D-BB1A52CC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Upravená klávesnica – nálepky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D104AE-DCC8-2E5A-2DD7-EF1571E2D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Upravená klávesnica - nálepky">
            <a:extLst>
              <a:ext uri="{FF2B5EF4-FFF2-40B4-BE49-F238E27FC236}">
                <a16:creationId xmlns:a16="http://schemas.microsoft.com/office/drawing/2014/main" id="{014BC759-C319-51DE-5AF4-192EEE9EC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5E1527-AFC8-9261-B660-3D840B8DD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Nevidomosť – vnímanie zvukom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829A2F-2C32-96CC-E873-BA1740A3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sk-SK" dirty="0"/>
              <a:t> využíva sa iný zmyslový kanál</a:t>
            </a:r>
          </a:p>
          <a:p>
            <a:r>
              <a:rPr lang="sk-SK" dirty="0"/>
              <a:t>Asistenčný softvér prevádza text na zvuk</a:t>
            </a:r>
          </a:p>
          <a:p>
            <a:r>
              <a:rPr lang="sk-SK" dirty="0"/>
              <a:t>Vstavané alebo dodatočne inštalované nástroje</a:t>
            </a:r>
          </a:p>
          <a:p>
            <a:r>
              <a:rPr lang="sk-SK" dirty="0"/>
              <a:t>Čítač obrazovky + hlasový výstup</a:t>
            </a:r>
          </a:p>
          <a:p>
            <a:r>
              <a:rPr lang="sk-SK" dirty="0"/>
              <a:t>Dôležitá prístupnosť</a:t>
            </a:r>
          </a:p>
          <a:p>
            <a:r>
              <a:rPr lang="sk-SK" dirty="0"/>
              <a:t>Potrebné naučiť sa ovládať PC a MT</a:t>
            </a:r>
          </a:p>
        </p:txBody>
      </p:sp>
    </p:spTree>
    <p:extLst>
      <p:ext uri="{BB962C8B-B14F-4D97-AF65-F5344CB8AC3E}">
        <p14:creationId xmlns:p14="http://schemas.microsoft.com/office/powerpoint/2010/main" val="1023351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0D6B2E-CE80-41E8-6445-9021FDB5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Prevod textu na zvuk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550DF6-266B-6CEA-6A59-8803DBC13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čítač obrazovky počítač s OS Windows – Moderátor (</a:t>
            </a:r>
            <a:r>
              <a:rPr lang="sk-SK" dirty="0" err="1"/>
              <a:t>Narator</a:t>
            </a:r>
            <a:r>
              <a:rPr lang="sk-SK" dirty="0"/>
              <a:t>), JAWS (</a:t>
            </a:r>
            <a:r>
              <a:rPr lang="sk-SK" dirty="0" err="1"/>
              <a:t>Job</a:t>
            </a:r>
            <a:r>
              <a:rPr lang="sk-SK" dirty="0"/>
              <a:t> Access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Speach</a:t>
            </a:r>
            <a:r>
              <a:rPr lang="sk-SK" dirty="0"/>
              <a:t>), NVDA (</a:t>
            </a:r>
            <a:r>
              <a:rPr lang="sk-SK" dirty="0" err="1"/>
              <a:t>Non</a:t>
            </a:r>
            <a:r>
              <a:rPr lang="sk-SK" dirty="0"/>
              <a:t> </a:t>
            </a:r>
            <a:r>
              <a:rPr lang="sk-SK" dirty="0" err="1"/>
              <a:t>Visual</a:t>
            </a:r>
            <a:r>
              <a:rPr lang="sk-SK" dirty="0"/>
              <a:t> Desktop Access), jednoduché čítanie </a:t>
            </a:r>
            <a:r>
              <a:rPr lang="sk-SK" dirty="0" err="1"/>
              <a:t>Zoomtext</a:t>
            </a:r>
            <a:r>
              <a:rPr lang="sk-SK" dirty="0"/>
              <a:t> s hlasom</a:t>
            </a:r>
          </a:p>
          <a:p>
            <a:r>
              <a:rPr lang="sk-SK" dirty="0"/>
              <a:t>Čítač obrazovky počítač s OS MAC – </a:t>
            </a:r>
            <a:r>
              <a:rPr lang="sk-SK" dirty="0" err="1"/>
              <a:t>Voice</a:t>
            </a:r>
            <a:r>
              <a:rPr lang="sk-SK" dirty="0"/>
              <a:t> Over (rovnaký ako v iPhone)</a:t>
            </a:r>
          </a:p>
          <a:p>
            <a:r>
              <a:rPr lang="sk-SK" dirty="0"/>
              <a:t>Asistenčný softvér mobilný telefón – </a:t>
            </a:r>
            <a:r>
              <a:rPr lang="sk-SK" dirty="0" err="1"/>
              <a:t>Voice</a:t>
            </a:r>
            <a:r>
              <a:rPr lang="sk-SK" dirty="0"/>
              <a:t> Over (iPhone), </a:t>
            </a:r>
            <a:r>
              <a:rPr lang="sk-SK" dirty="0" err="1"/>
              <a:t>Talkback</a:t>
            </a:r>
            <a:r>
              <a:rPr lang="sk-SK" dirty="0"/>
              <a:t> (Android), </a:t>
            </a:r>
            <a:r>
              <a:rPr lang="sk-SK" dirty="0" err="1"/>
              <a:t>Jieshuo</a:t>
            </a:r>
            <a:r>
              <a:rPr lang="sk-SK" dirty="0"/>
              <a:t> (Android), Corvus (Android)</a:t>
            </a:r>
          </a:p>
          <a:p>
            <a:r>
              <a:rPr lang="sk-SK" dirty="0"/>
              <a:t>Živá ukážka lektorom – PC s Windows a MT s </a:t>
            </a:r>
            <a:r>
              <a:rPr lang="sk-SK" dirty="0" err="1"/>
              <a:t>iOS</a:t>
            </a:r>
            <a:r>
              <a:rPr lang="sk-SK" dirty="0"/>
              <a:t> a Android</a:t>
            </a:r>
          </a:p>
        </p:txBody>
      </p:sp>
    </p:spTree>
    <p:extLst>
      <p:ext uri="{BB962C8B-B14F-4D97-AF65-F5344CB8AC3E}">
        <p14:creationId xmlns:p14="http://schemas.microsoft.com/office/powerpoint/2010/main" val="3168852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9BFD6-04A3-E4F9-B431-062229D3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Nevidomosť – vnímanie hmatom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69D4C4-55E1-AD44-F4FF-35916026C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posilnenie hmatu ako zmyslového kanálu pre vnímanie informácií</a:t>
            </a:r>
          </a:p>
          <a:p>
            <a:r>
              <a:rPr lang="sk-SK" dirty="0"/>
              <a:t>Braillovo písmo – dôležité pre učenie a samostatnosť</a:t>
            </a:r>
          </a:p>
          <a:p>
            <a:r>
              <a:rPr lang="sk-SK" dirty="0"/>
              <a:t>Reliéfna grafika a 3D modely</a:t>
            </a:r>
          </a:p>
          <a:p>
            <a:r>
              <a:rPr lang="sk-SK" dirty="0"/>
              <a:t>Špeciálne pomôcky – rysovacia súprava, zlomky, nácvik tvarov telies, kriviek a pod.</a:t>
            </a:r>
          </a:p>
          <a:p>
            <a:r>
              <a:rPr lang="sk-SK" dirty="0"/>
              <a:t>Didaktické pomôcky – geometria (tvary telies a rovinných útvarov), chémia (kryštalické mriežky), fyzika (pomôcky na pokusy)</a:t>
            </a:r>
          </a:p>
        </p:txBody>
      </p:sp>
    </p:spTree>
    <p:extLst>
      <p:ext uri="{BB962C8B-B14F-4D97-AF65-F5344CB8AC3E}">
        <p14:creationId xmlns:p14="http://schemas.microsoft.com/office/powerpoint/2010/main" val="42919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7A3DEC-EC14-05A0-2AAF-001BF83F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Braillovo písmo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716EBB-BCA9-F301-3BD8-C10C4D6DD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Komplexné písmo pre zápis textu ale aj prírodovedných vzorcov</a:t>
            </a:r>
          </a:p>
          <a:p>
            <a:r>
              <a:rPr lang="sk-SK" dirty="0"/>
              <a:t>Dôležité naučiť sa v nízkom veku</a:t>
            </a:r>
          </a:p>
          <a:p>
            <a:r>
              <a:rPr lang="sk-SK" dirty="0"/>
              <a:t>Vyššia priestorová náročnosť</a:t>
            </a:r>
          </a:p>
          <a:p>
            <a:r>
              <a:rPr lang="sk-SK" dirty="0"/>
              <a:t>Papierová ale aj elektronická forma použitia</a:t>
            </a:r>
          </a:p>
          <a:p>
            <a:r>
              <a:rPr lang="sk-SK" dirty="0"/>
              <a:t>Použitie s počítačom a mobilným telefónom – hmatový displej</a:t>
            </a:r>
          </a:p>
        </p:txBody>
      </p:sp>
    </p:spTree>
    <p:extLst>
      <p:ext uri="{BB962C8B-B14F-4D97-AF65-F5344CB8AC3E}">
        <p14:creationId xmlns:p14="http://schemas.microsoft.com/office/powerpoint/2010/main" val="1658555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A5762-7F78-0BF1-1ED4-CA086CF4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Braillovo písmo – nácvik (drevený </a:t>
            </a:r>
            <a:r>
              <a:rPr lang="sk-SK" dirty="0" err="1"/>
              <a:t>šesťbod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1F8592-FD3D-4AE1-9D78-68C466E53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pomôcka na výučbu braillovho písma - drevená doska s priehlbinami usporiadanými do šesťbodu, ako bodky sú použité vrchnáky od vody Lucka">
            <a:extLst>
              <a:ext uri="{FF2B5EF4-FFF2-40B4-BE49-F238E27FC236}">
                <a16:creationId xmlns:a16="http://schemas.microsoft.com/office/drawing/2014/main" id="{2ED15481-ADB0-EE9C-F64D-B0D2198B3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4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AAF5F8-15E8-3824-B25D-A30DB35A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Pichtov</a:t>
            </a:r>
            <a:r>
              <a:rPr lang="sk-SK" dirty="0"/>
              <a:t> písací stroj na Braillovo písmo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FC158D-8946-845E-2317-E4BF1467B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Pichtov písací stroj">
            <a:extLst>
              <a:ext uri="{FF2B5EF4-FFF2-40B4-BE49-F238E27FC236}">
                <a16:creationId xmlns:a16="http://schemas.microsoft.com/office/drawing/2014/main" id="{250A55A5-C2B7-984A-93F4-0836D787F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2388108"/>
            <a:ext cx="3121152" cy="2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FCB16-C63A-30A8-0BB0-45C46DB3F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Zrakové postihnutie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27921D-A7FA-5EC1-A8D5-92C7E46FC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Obmedzuje príjem informácií z okolia (až 80% prijímame zrakom)</a:t>
            </a:r>
          </a:p>
          <a:p>
            <a:r>
              <a:rPr lang="sk-SK" dirty="0"/>
              <a:t>Má vplyv na orientáciu v prostredí, sebaobsluhu, príjem tlačených a iných vizuálnych informácií ale aj na komunikáciu (neschopnosť vnímať neverbálnu komunikáciu)</a:t>
            </a:r>
          </a:p>
          <a:p>
            <a:r>
              <a:rPr lang="sk-SK" dirty="0"/>
              <a:t>Rôzne stupne od slabozrakosti po úplnú nevidomosť</a:t>
            </a:r>
          </a:p>
          <a:p>
            <a:r>
              <a:rPr lang="sk-SK" dirty="0"/>
              <a:t>Kompenzácie rôznymi pomôckami, technológiami a technikami</a:t>
            </a:r>
          </a:p>
        </p:txBody>
      </p:sp>
    </p:spTree>
    <p:extLst>
      <p:ext uri="{BB962C8B-B14F-4D97-AF65-F5344CB8AC3E}">
        <p14:creationId xmlns:p14="http://schemas.microsoft.com/office/powerpoint/2010/main" val="503976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300967-E5EE-7732-9D72-7BC5EA02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Hmatový displej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005E6AD-9346-1528-009A-081294EA5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Hmatový displej Focus 40 Blue">
            <a:extLst>
              <a:ext uri="{FF2B5EF4-FFF2-40B4-BE49-F238E27FC236}">
                <a16:creationId xmlns:a16="http://schemas.microsoft.com/office/drawing/2014/main" id="{29481292-D7F6-AD89-7A34-EB2D7E88E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72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6143-7B7D-EFAB-AFE5-77E88E09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Tlačiareň na Braillovo písmo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114B5E-300B-5C40-527D-086974AC1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Tlačiareň na Braillovo písmo - Index Everest D5">
            <a:extLst>
              <a:ext uri="{FF2B5EF4-FFF2-40B4-BE49-F238E27FC236}">
                <a16:creationId xmlns:a16="http://schemas.microsoft.com/office/drawing/2014/main" id="{5F831E51-4BDA-70D8-A3F0-75B886F79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6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4848E-5BE6-AF76-C5EC-FE3C9314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Reliéfny graf matematickej funkcie (aj farebná tlač)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A189646-97A2-2067-8537-76334E37F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	</a:t>
            </a:r>
          </a:p>
        </p:txBody>
      </p:sp>
      <p:pic>
        <p:nvPicPr>
          <p:cNvPr id="5" name="Obrázok 4" descr="Tlačiareň Spotdot s vytlačeným reliéfnym grafom funkcie">
            <a:extLst>
              <a:ext uri="{FF2B5EF4-FFF2-40B4-BE49-F238E27FC236}">
                <a16:creationId xmlns:a16="http://schemas.microsoft.com/office/drawing/2014/main" id="{829BE71E-253C-B457-E22F-45C9B2EF9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03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9F6327-145D-84CA-E1F1-BE44EFE35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Reliéfna tlač grafu matematickej funkcie – bez farieb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CB8A6F6-6D77-763E-288F-47E9DF126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Reliéfna tlač grafu - Zyfuser">
            <a:extLst>
              <a:ext uri="{FF2B5EF4-FFF2-40B4-BE49-F238E27FC236}">
                <a16:creationId xmlns:a16="http://schemas.microsoft.com/office/drawing/2014/main" id="{1E0F5AE3-F9F4-38BC-7083-267EC2756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9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452AA-12B9-EDCE-95BD-6DADB022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Kniha s textom v </a:t>
            </a:r>
            <a:r>
              <a:rPr lang="sk-SK" dirty="0" err="1"/>
              <a:t>braili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FC703B-19A0-1003-CEB7-D770336A9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Beletria v braili - hrebeňová väzba">
            <a:extLst>
              <a:ext uri="{FF2B5EF4-FFF2-40B4-BE49-F238E27FC236}">
                <a16:creationId xmlns:a16="http://schemas.microsoft.com/office/drawing/2014/main" id="{BF741513-47D9-11B7-C61D-DAC8CD81C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0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491D6-1DD5-D86A-ABEA-5AC6703D7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Kniha v </a:t>
            </a:r>
            <a:r>
              <a:rPr lang="sk-SK" dirty="0" err="1"/>
              <a:t>braili</a:t>
            </a:r>
            <a:r>
              <a:rPr lang="sk-SK" dirty="0"/>
              <a:t> a </a:t>
            </a:r>
            <a:r>
              <a:rPr lang="sk-SK" dirty="0" err="1"/>
              <a:t>čiernotlači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F97D5D7-6EBE-B931-B348-38C19BAAB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beletria v braili a čiernotlači - angličtina">
            <a:extLst>
              <a:ext uri="{FF2B5EF4-FFF2-40B4-BE49-F238E27FC236}">
                <a16:creationId xmlns:a16="http://schemas.microsoft.com/office/drawing/2014/main" id="{49083E6D-6E78-74AD-CB66-CD778419D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34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3AE85-D18A-E156-1B75-18230A28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Priestorová náročnosť tlače v </a:t>
            </a:r>
            <a:r>
              <a:rPr lang="sk-SK" dirty="0" err="1"/>
              <a:t>braili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966FE00-7C4E-4F00-6C3A-CC14EF85B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&quot;Vreckový&quot; anglický slovník - 1. časť">
            <a:extLst>
              <a:ext uri="{FF2B5EF4-FFF2-40B4-BE49-F238E27FC236}">
                <a16:creationId xmlns:a16="http://schemas.microsoft.com/office/drawing/2014/main" id="{B855A681-CF40-0B14-BBAD-C0625C513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ACB7D-AEC7-71F0-8DF7-2DD3040A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Kalkulačka s </a:t>
            </a:r>
            <a:r>
              <a:rPr lang="sk-SK" dirty="0" err="1"/>
              <a:t>brailovym</a:t>
            </a:r>
            <a:r>
              <a:rPr lang="sk-SK" dirty="0"/>
              <a:t> označením tlačidiel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E874EEB-3BEB-01E9-2CF1-1B95D3162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Brailova kalkulačka - pohľad zhora">
            <a:extLst>
              <a:ext uri="{FF2B5EF4-FFF2-40B4-BE49-F238E27FC236}">
                <a16:creationId xmlns:a16="http://schemas.microsoft.com/office/drawing/2014/main" id="{5011A0A0-EDA2-1E48-83C5-895095F2F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52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46D79-4E18-7759-9C1D-46A8BC6AA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Reliéfne pomôcky na geometriu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8D6C71-4315-C1D4-5B39-6AC034DC0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Rysovacie potreby s reliéfnym označením">
            <a:extLst>
              <a:ext uri="{FF2B5EF4-FFF2-40B4-BE49-F238E27FC236}">
                <a16:creationId xmlns:a16="http://schemas.microsoft.com/office/drawing/2014/main" id="{46F098DC-19BC-C0CF-C7F5-0DD1151DE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34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8AF9A-52BF-5596-7FE2-4CDEA4658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Geometria – tvary rovinných útvarov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0C8E106-BC54-317C-9080-FF5A025CB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Geometrické tvary rovinné">
            <a:extLst>
              <a:ext uri="{FF2B5EF4-FFF2-40B4-BE49-F238E27FC236}">
                <a16:creationId xmlns:a16="http://schemas.microsoft.com/office/drawing/2014/main" id="{89808F18-A66A-6082-CF88-844B5350E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02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D19EE-E27D-4CDA-D1E3-2A16B750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Inklúzivne</a:t>
            </a:r>
            <a:r>
              <a:rPr lang="sk-SK" dirty="0"/>
              <a:t> vzdelávanie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5A2AC8-D9EE-687C-5C19-896342343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sk-SK" dirty="0"/>
              <a:t>Špeciálne školy pre zrakovo postihnutých</a:t>
            </a:r>
          </a:p>
          <a:p>
            <a:r>
              <a:rPr lang="sk-SK" dirty="0"/>
              <a:t>Trend ale aj podpora </a:t>
            </a:r>
            <a:r>
              <a:rPr lang="sk-SK" dirty="0" err="1"/>
              <a:t>inklúzivného</a:t>
            </a:r>
            <a:r>
              <a:rPr lang="sk-SK" dirty="0"/>
              <a:t> vzdelávania</a:t>
            </a:r>
          </a:p>
          <a:p>
            <a:r>
              <a:rPr lang="sk-SK" dirty="0"/>
              <a:t>Začlenenie zrakovo postihnutých žiakov do intaktnej populácie</a:t>
            </a:r>
          </a:p>
          <a:p>
            <a:r>
              <a:rPr lang="sk-SK" dirty="0"/>
              <a:t>Potreba adaptácie vyučovania, prístupu, kolektívu</a:t>
            </a:r>
          </a:p>
          <a:p>
            <a:r>
              <a:rPr lang="sk-SK" dirty="0"/>
              <a:t>Potreba pomoci pedagógom s adaptáciou na žiaka so zrakovým postihnutím</a:t>
            </a:r>
          </a:p>
        </p:txBody>
      </p:sp>
    </p:spTree>
    <p:extLst>
      <p:ext uri="{BB962C8B-B14F-4D97-AF65-F5344CB8AC3E}">
        <p14:creationId xmlns:p14="http://schemas.microsoft.com/office/powerpoint/2010/main" val="4218863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E2BE7B-1440-663B-9577-C32DE5D0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Geometria – tvary telies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A4D031-F95F-A3DB-F5C9-840B5BBDC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Geometria - drevené modely telies">
            <a:extLst>
              <a:ext uri="{FF2B5EF4-FFF2-40B4-BE49-F238E27FC236}">
                <a16:creationId xmlns:a16="http://schemas.microsoft.com/office/drawing/2014/main" id="{C469812D-694C-FCA5-0E21-27AB15A92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37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83A5D-84AF-C3CA-2C27-EF246BBC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Zlomky</a:t>
            </a:r>
          </a:p>
        </p:txBody>
      </p:sp>
      <p:pic>
        <p:nvPicPr>
          <p:cNvPr id="5" name="Zástupný objekt pre obsah 4" descr="Zlomky - tyč rozdelená na diely spojené ohybným spojom">
            <a:extLst>
              <a:ext uri="{FF2B5EF4-FFF2-40B4-BE49-F238E27FC236}">
                <a16:creationId xmlns:a16="http://schemas.microsoft.com/office/drawing/2014/main" id="{FBAE8B6C-34F3-A993-5140-D9952CAA3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89380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A3D1B-8A16-24E9-25AA-92FE64AC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Reliéfna mapa</a:t>
            </a:r>
          </a:p>
        </p:txBody>
      </p:sp>
      <p:pic>
        <p:nvPicPr>
          <p:cNvPr id="5" name="Zástupný objekt pre obsah 4" descr="Mapa Afrika">
            <a:extLst>
              <a:ext uri="{FF2B5EF4-FFF2-40B4-BE49-F238E27FC236}">
                <a16:creationId xmlns:a16="http://schemas.microsoft.com/office/drawing/2014/main" id="{1A71BE0D-532E-7B5F-36CF-DCB8CEE85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947550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FE7EB-5B87-E09F-5909-CAAC2506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Reliéfny glóbus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325143-4AD6-6D63-122B-CD8F78CB4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Glóbus s reliéfnym označením svetadielov">
            <a:extLst>
              <a:ext uri="{FF2B5EF4-FFF2-40B4-BE49-F238E27FC236}">
                <a16:creationId xmlns:a16="http://schemas.microsoft.com/office/drawing/2014/main" id="{694BF6FD-B24E-D35A-6B84-73DE6BFBA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72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7EF9FC-576C-723B-1AD7-618A1AFF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Prierez kvetu – 3D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5D5FAB-046B-2473-D2EA-21C54093A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Prierez kvetu - 3D">
            <a:extLst>
              <a:ext uri="{FF2B5EF4-FFF2-40B4-BE49-F238E27FC236}">
                <a16:creationId xmlns:a16="http://schemas.microsoft.com/office/drawing/2014/main" id="{E293A9C1-4CB6-92DD-B590-C86936E4C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17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8357BB-7983-BE7B-5255-932D45AF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Chémia – kryštalická mriežka</a:t>
            </a:r>
          </a:p>
        </p:txBody>
      </p:sp>
      <p:pic>
        <p:nvPicPr>
          <p:cNvPr id="5" name="Zástupný objekt pre obsah 4" descr="Kryštalická mriežka - Chlorid sodný">
            <a:extLst>
              <a:ext uri="{FF2B5EF4-FFF2-40B4-BE49-F238E27FC236}">
                <a16:creationId xmlns:a16="http://schemas.microsoft.com/office/drawing/2014/main" id="{E8EF2269-DA94-152D-52DD-3711F48C0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582069"/>
            <a:ext cx="2857500" cy="2838450"/>
          </a:xfrm>
        </p:spPr>
      </p:pic>
    </p:spTree>
    <p:extLst>
      <p:ext uri="{BB962C8B-B14F-4D97-AF65-F5344CB8AC3E}">
        <p14:creationId xmlns:p14="http://schemas.microsoft.com/office/powerpoint/2010/main" val="2243099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A8057-7EC8-8D5A-9CDB-2134BF90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Tyflopedické</a:t>
            </a:r>
            <a:r>
              <a:rPr lang="sk-SK" dirty="0"/>
              <a:t> cvičenia – nácvik tvarov čiar a kriviek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55D61A6-FF1D-7F6E-AC47-E4EBE582A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Nácvik tvarov čiar a kriviek - oblúk, čiara, vlnovka, trojúholník">
            <a:extLst>
              <a:ext uri="{FF2B5EF4-FFF2-40B4-BE49-F238E27FC236}">
                <a16:creationId xmlns:a16="http://schemas.microsoft.com/office/drawing/2014/main" id="{5FFEBE2B-4339-A85E-D48A-0949A0AE9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66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CFD37A-153D-A8DE-9E3A-B3B01ECE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Tyflopedické</a:t>
            </a:r>
            <a:r>
              <a:rPr lang="sk-SK" dirty="0"/>
              <a:t> cvičenia – vkladanie tvarov do otvorov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E896F45-F79B-2A80-ABD4-C504B1115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Obrázok 4" descr="Geometrické tvary - vkladačky">
            <a:extLst>
              <a:ext uri="{FF2B5EF4-FFF2-40B4-BE49-F238E27FC236}">
                <a16:creationId xmlns:a16="http://schemas.microsoft.com/office/drawing/2014/main" id="{07924A55-5600-77DF-DE1C-899DAFDC3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71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A2A9C-686A-D404-7938-094984D8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Tyflopedické</a:t>
            </a:r>
            <a:r>
              <a:rPr lang="sk-SK" dirty="0"/>
              <a:t> cvičenia – triedenie tvarov</a:t>
            </a:r>
          </a:p>
        </p:txBody>
      </p:sp>
      <p:pic>
        <p:nvPicPr>
          <p:cNvPr id="5" name="Zástupný objekt pre obsah 4" descr="Pomôcka na triedenie tvarov">
            <a:extLst>
              <a:ext uri="{FF2B5EF4-FFF2-40B4-BE49-F238E27FC236}">
                <a16:creationId xmlns:a16="http://schemas.microsoft.com/office/drawing/2014/main" id="{F0BEBAF2-7FFE-F56E-15A1-6E6BEABB4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04784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9318C9-6445-44C3-3985-5638F6CF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Pomoc – špecializované poradne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4244AB-847C-B735-B63D-6F8857FFF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 Špecializované centrum poradenstva a prevencie pre deti a žiakov so zrakovým postihnutím </a:t>
            </a:r>
          </a:p>
          <a:p>
            <a:pPr marL="0" indent="0">
              <a:buNone/>
            </a:pPr>
            <a:r>
              <a:rPr lang="sk-SK" dirty="0"/>
              <a:t>Nám. Š. </a:t>
            </a:r>
            <a:r>
              <a:rPr lang="sk-SK" dirty="0" err="1"/>
              <a:t>Kluberta</a:t>
            </a:r>
            <a:r>
              <a:rPr lang="sk-SK" dirty="0"/>
              <a:t> 2, 054 01 Levoča</a:t>
            </a:r>
          </a:p>
          <a:p>
            <a:pPr marL="0" indent="0">
              <a:buNone/>
            </a:pPr>
            <a:r>
              <a:rPr lang="sk-SK" dirty="0"/>
              <a:t>Tel.: 053/4464011</a:t>
            </a:r>
          </a:p>
          <a:p>
            <a:pPr marL="0" indent="0">
              <a:buNone/>
            </a:pPr>
            <a:r>
              <a:rPr lang="sk-SK" dirty="0"/>
              <a:t>Web: www.centrumzrak.sk</a:t>
            </a:r>
          </a:p>
          <a:p>
            <a:pPr marL="0" indent="0">
              <a:buNone/>
            </a:pPr>
            <a:r>
              <a:rPr lang="sk-SK" dirty="0"/>
              <a:t>e-mail: scpplevoca@gmail.com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Špecializované centrum poradenstva a prevencie pre deti a žiakov so ZP</a:t>
            </a:r>
          </a:p>
          <a:p>
            <a:pPr marL="0" indent="0">
              <a:buNone/>
            </a:pPr>
            <a:r>
              <a:rPr lang="sk-SK" dirty="0"/>
              <a:t>Svrčia 6, Bratislava 841 04</a:t>
            </a:r>
          </a:p>
          <a:p>
            <a:r>
              <a:rPr lang="sk-SK" dirty="0"/>
              <a:t>Tel: 0911 233 941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79722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33EA3-9F5A-2BEE-36D6-461019A4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Prečo ÚNSS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DE2E12-3B09-67BB-6E4A-B3FACEFB9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sk-SK" dirty="0"/>
              <a:t>Pôsobí v oblasti pomoci zrakovo postihnutým ľuďom vyše troch desaťročí</a:t>
            </a:r>
          </a:p>
          <a:p>
            <a:r>
              <a:rPr lang="sk-SK" dirty="0"/>
              <a:t>Podpora ľudí so ZP vo všetkých vekových skupinách</a:t>
            </a:r>
          </a:p>
          <a:p>
            <a:r>
              <a:rPr lang="sk-SK" dirty="0"/>
              <a:t>Práca so žiakmi ZŠ, SŠ a VŠ a ich rodičmi</a:t>
            </a:r>
          </a:p>
          <a:p>
            <a:r>
              <a:rPr lang="sk-SK" dirty="0"/>
              <a:t>Podpora pedagógov pri zorientovaní sa v možnostiach kompenzácie výpadku zrakového vnímania</a:t>
            </a:r>
          </a:p>
          <a:p>
            <a:r>
              <a:rPr lang="sk-SK" dirty="0"/>
              <a:t>Informácie o schopnostiach pomôcok a asistenčných technológií</a:t>
            </a:r>
          </a:p>
          <a:p>
            <a:r>
              <a:rPr lang="sk-SK" dirty="0"/>
              <a:t>Orientácia na ďalšiu odbornú pomoc</a:t>
            </a:r>
          </a:p>
        </p:txBody>
      </p:sp>
    </p:spTree>
    <p:extLst>
      <p:ext uri="{BB962C8B-B14F-4D97-AF65-F5344CB8AC3E}">
        <p14:creationId xmlns:p14="http://schemas.microsoft.com/office/powerpoint/2010/main" val="564809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7712C-3390-F346-8EA7-FF963067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Pomoc – podporné centrá VŠ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FA08F9-8250-95A9-DFC9-E2AD5341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dirty="0"/>
              <a:t>Centrum podpory študentov so špecifickými potrebami</a:t>
            </a:r>
          </a:p>
          <a:p>
            <a:pPr marL="0" indent="0">
              <a:buNone/>
            </a:pPr>
            <a:r>
              <a:rPr lang="sk-SK" dirty="0"/>
              <a:t>Šafárikovo nám. 6, P. O. BOX 440, 814 99 Bratislava 1</a:t>
            </a:r>
          </a:p>
          <a:p>
            <a:pPr marL="0" indent="0">
              <a:buNone/>
            </a:pPr>
            <a:r>
              <a:rPr lang="sk-SK" dirty="0"/>
              <a:t>Sídlo:</a:t>
            </a:r>
          </a:p>
          <a:p>
            <a:pPr marL="0" indent="0">
              <a:buNone/>
            </a:pPr>
            <a:r>
              <a:rPr lang="sk-SK" dirty="0"/>
              <a:t>Fakulta matematiky, fyziky a informatiky UK</a:t>
            </a:r>
          </a:p>
          <a:p>
            <a:pPr marL="0" indent="0">
              <a:buNone/>
            </a:pPr>
            <a:r>
              <a:rPr lang="sk-SK" dirty="0"/>
              <a:t>Mlynská dolina, 842 48 Bratislava, pavilón informatiky</a:t>
            </a:r>
          </a:p>
          <a:p>
            <a:pPr marL="0" indent="0">
              <a:buNone/>
            </a:pPr>
            <a:r>
              <a:rPr lang="sk-SK" dirty="0"/>
              <a:t>E-mail: </a:t>
            </a:r>
            <a:r>
              <a:rPr lang="sk-SK" dirty="0">
                <a:hlinkClick r:id="rId2"/>
              </a:rPr>
              <a:t>cezap@uniba.sk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Bezbariérové centrum pri Technickej Univerzite Košice </a:t>
            </a:r>
          </a:p>
          <a:p>
            <a:pPr marL="0" indent="0">
              <a:buNone/>
            </a:pPr>
            <a:r>
              <a:rPr lang="sk-SK" dirty="0"/>
              <a:t>Letná 9, Košice 04001</a:t>
            </a:r>
          </a:p>
          <a:p>
            <a:pPr marL="0" indent="0">
              <a:buNone/>
            </a:pPr>
            <a:r>
              <a:rPr lang="sk-SK" dirty="0"/>
              <a:t>Blok B</a:t>
            </a:r>
          </a:p>
          <a:p>
            <a:pPr marL="0" indent="0">
              <a:buNone/>
            </a:pPr>
            <a:r>
              <a:rPr lang="sk-SK" dirty="0"/>
              <a:t>Web: accesscentre.tuke.sk</a:t>
            </a:r>
          </a:p>
          <a:p>
            <a:pPr marL="0" indent="0">
              <a:buNone/>
            </a:pPr>
            <a:r>
              <a:rPr lang="sk-SK" dirty="0"/>
              <a:t>Email: Dusan.Simsik@tuke.sk, Alena.Galajdova@tuke.sk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60635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1A170B-0658-0C26-A837-0464D514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Pomoc - ÚNSS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5DEA42-E331-9973-F930-E70BE1D79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Únia nevidiacich a slabozrakých Slovenska </a:t>
            </a:r>
            <a:r>
              <a:rPr lang="sk-SK" dirty="0" err="1"/>
              <a:t>o.z</a:t>
            </a:r>
            <a:r>
              <a:rPr lang="sk-SK" dirty="0"/>
              <a:t>.</a:t>
            </a:r>
          </a:p>
          <a:p>
            <a:pPr marL="0" indent="0">
              <a:buNone/>
            </a:pPr>
            <a:r>
              <a:rPr lang="sk-SK" dirty="0" err="1"/>
              <a:t>Sekulská</a:t>
            </a:r>
            <a:r>
              <a:rPr lang="sk-SK" dirty="0"/>
              <a:t> 642/1</a:t>
            </a:r>
          </a:p>
          <a:p>
            <a:pPr marL="0" indent="0">
              <a:buNone/>
            </a:pPr>
            <a:r>
              <a:rPr lang="sk-SK" dirty="0"/>
              <a:t>Bratislava 84104</a:t>
            </a:r>
          </a:p>
          <a:p>
            <a:pPr marL="0" indent="0">
              <a:buNone/>
            </a:pPr>
            <a:r>
              <a:rPr lang="sk-SK" dirty="0"/>
              <a:t>Tel: 02 / 692 034 20</a:t>
            </a:r>
          </a:p>
          <a:p>
            <a:pPr marL="0" indent="0">
              <a:buNone/>
            </a:pPr>
            <a:r>
              <a:rPr lang="sk-SK" dirty="0"/>
              <a:t>E-mail: </a:t>
            </a:r>
            <a:r>
              <a:rPr lang="sk-SK" dirty="0">
                <a:hlinkClick r:id="rId2"/>
              </a:rPr>
              <a:t>unss@unss.sk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Web: </a:t>
            </a:r>
            <a:r>
              <a:rPr lang="sk-SK" dirty="0">
                <a:hlinkClick r:id="rId3"/>
              </a:rPr>
              <a:t>www.unss.sk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V každom krajskom meste</a:t>
            </a:r>
          </a:p>
          <a:p>
            <a:pPr marL="0" indent="0">
              <a:buNone/>
            </a:pPr>
            <a:r>
              <a:rPr lang="sk-SK" dirty="0"/>
              <a:t>Kontakty: </a:t>
            </a:r>
            <a:r>
              <a:rPr lang="sk-SK" dirty="0">
                <a:hlinkClick r:id="rId4"/>
              </a:rPr>
              <a:t>www.unss.sk/kontakty-unss/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79797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EA9FA60-100A-8BD5-83B5-74E02B49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/>
              <a:t>Ďakujeme za pozornosť</a:t>
            </a:r>
            <a:br>
              <a:rPr lang="sk-SK" dirty="0"/>
            </a:br>
            <a:br>
              <a:rPr lang="sk-SK" dirty="0"/>
            </a:br>
            <a:br>
              <a:rPr lang="sk-SK" dirty="0"/>
            </a:br>
            <a:r>
              <a:rPr lang="sk-SK" dirty="0"/>
              <a:t>Únia nevidiacich a slabozrakých Slovenska </a:t>
            </a:r>
            <a:r>
              <a:rPr lang="sk-SK" dirty="0" err="1"/>
              <a:t>o.z</a:t>
            </a:r>
            <a:r>
              <a:rPr lang="sk-SK" dirty="0"/>
              <a:t>.</a:t>
            </a:r>
            <a:br>
              <a:rPr lang="sk-SK" dirty="0"/>
            </a:br>
            <a:r>
              <a:rPr lang="sk-SK" dirty="0"/>
              <a:t>www.unss.sk</a:t>
            </a:r>
          </a:p>
        </p:txBody>
      </p:sp>
    </p:spTree>
    <p:extLst>
      <p:ext uri="{BB962C8B-B14F-4D97-AF65-F5344CB8AC3E}">
        <p14:creationId xmlns:p14="http://schemas.microsoft.com/office/powerpoint/2010/main" val="362506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A6EA77-BDF6-65C3-91B9-9AF992C16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nájdete v informačnej brožúre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F40039-B41C-4F7C-4B43-57B07F81E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Spôsoby kompenzácie výpadku zrakového vnímania</a:t>
            </a:r>
          </a:p>
          <a:p>
            <a:r>
              <a:rPr lang="sk-SK" dirty="0"/>
              <a:t>Kompenzácia zväčšením, úpravou farieb</a:t>
            </a:r>
          </a:p>
          <a:p>
            <a:r>
              <a:rPr lang="sk-SK" dirty="0"/>
              <a:t>Kompenzácia zvukovým a hmatovým vnemom</a:t>
            </a:r>
          </a:p>
          <a:p>
            <a:r>
              <a:rPr lang="sk-SK" dirty="0"/>
              <a:t>Popis kompenzačných pomôcok a asistenčných technológií</a:t>
            </a:r>
          </a:p>
          <a:p>
            <a:r>
              <a:rPr lang="sk-SK" dirty="0"/>
              <a:t>Popis prispôsobenia štandardných zariadení</a:t>
            </a:r>
          </a:p>
          <a:p>
            <a:r>
              <a:rPr lang="sk-SK" dirty="0"/>
              <a:t>Špeciálne didaktické pomôcky vyrobené na mieru</a:t>
            </a:r>
          </a:p>
          <a:p>
            <a:r>
              <a:rPr lang="sk-SK" dirty="0"/>
              <a:t>Kontakty na odborné inštitúcie</a:t>
            </a:r>
          </a:p>
          <a:p>
            <a:r>
              <a:rPr lang="sk-SK" dirty="0"/>
              <a:t>Príklady použitia pomôcok na vyučovacích hodinách</a:t>
            </a:r>
          </a:p>
        </p:txBody>
      </p:sp>
    </p:spTree>
    <p:extLst>
      <p:ext uri="{BB962C8B-B14F-4D97-AF65-F5344CB8AC3E}">
        <p14:creationId xmlns:p14="http://schemas.microsoft.com/office/powerpoint/2010/main" val="146599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1CDD09-73E3-0A6E-A20E-3CFBC6013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Slabozrakosť - zväčšenie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238EC68-4EB4-E386-F4D2-947F5F16B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Zväčšená tlač, písanie fixkou</a:t>
            </a:r>
          </a:p>
          <a:p>
            <a:r>
              <a:rPr lang="sk-SK" dirty="0"/>
              <a:t>Optické lupy</a:t>
            </a:r>
          </a:p>
          <a:p>
            <a:r>
              <a:rPr lang="sk-SK" dirty="0"/>
              <a:t>Elektronické lupy prenosné</a:t>
            </a:r>
          </a:p>
          <a:p>
            <a:r>
              <a:rPr lang="sk-SK" dirty="0" err="1"/>
              <a:t>Elektronicke</a:t>
            </a:r>
            <a:r>
              <a:rPr lang="sk-SK" dirty="0"/>
              <a:t> lupy stolové</a:t>
            </a:r>
          </a:p>
          <a:p>
            <a:r>
              <a:rPr lang="sk-SK" dirty="0"/>
              <a:t>Zväčšenie v počítači a mobilnom telefóne (vstavané funkcie, asistenčný softvér)</a:t>
            </a:r>
          </a:p>
        </p:txBody>
      </p:sp>
    </p:spTree>
    <p:extLst>
      <p:ext uri="{BB962C8B-B14F-4D97-AF65-F5344CB8AC3E}">
        <p14:creationId xmlns:p14="http://schemas.microsoft.com/office/powerpoint/2010/main" val="338674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D15A5-25B8-96C5-C874-3FC1151A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Optické lupy</a:t>
            </a:r>
          </a:p>
        </p:txBody>
      </p:sp>
      <p:pic>
        <p:nvPicPr>
          <p:cNvPr id="5" name="Zástupný objekt pre obsah 4" descr="Optické lupy">
            <a:extLst>
              <a:ext uri="{FF2B5EF4-FFF2-40B4-BE49-F238E27FC236}">
                <a16:creationId xmlns:a16="http://schemas.microsoft.com/office/drawing/2014/main" id="{D6985164-3E2D-AF78-5711-7F4D88279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651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60F7E-457D-A2F7-B0D2-42262888D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Elektronická čítacia lupa prenosná</a:t>
            </a:r>
          </a:p>
        </p:txBody>
      </p:sp>
      <p:pic>
        <p:nvPicPr>
          <p:cNvPr id="5" name="Zástupný objekt pre obsah 4" descr="Ečl prenosne">
            <a:extLst>
              <a:ext uri="{FF2B5EF4-FFF2-40B4-BE49-F238E27FC236}">
                <a16:creationId xmlns:a16="http://schemas.microsoft.com/office/drawing/2014/main" id="{600F750F-E3FD-C60F-B315-02D19AE27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1097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0F887-6C6B-3E89-76D1-72C52B68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Elektronická čítacia lupa stolová</a:t>
            </a:r>
          </a:p>
        </p:txBody>
      </p:sp>
      <p:pic>
        <p:nvPicPr>
          <p:cNvPr id="5" name="Zástupný objekt pre obsah 4" descr="Ečl stolové">
            <a:extLst>
              <a:ext uri="{FF2B5EF4-FFF2-40B4-BE49-F238E27FC236}">
                <a16:creationId xmlns:a16="http://schemas.microsoft.com/office/drawing/2014/main" id="{7781815F-6DBB-FC78-7C65-29B8984D1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8113763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870</Words>
  <Application>Microsoft Office PowerPoint</Application>
  <PresentationFormat>Širokouhlá</PresentationFormat>
  <Paragraphs>139</Paragraphs>
  <Slides>42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7" baseType="lpstr">
      <vt:lpstr>Arial</vt:lpstr>
      <vt:lpstr>Caladea</vt:lpstr>
      <vt:lpstr>Calibri</vt:lpstr>
      <vt:lpstr>Calibri Light</vt:lpstr>
      <vt:lpstr>Motív Office</vt:lpstr>
      <vt:lpstr>Možnosti podpory žiakov a študentov so zrakovým postihnutím pri štúdiu asistenčnými technológiami  Ján Podolinský, Erika Forgáčová Únia nevidiacich a slabozrakých Slovenska o.z. 2023    Realizované s podporou SK-NIC z grantom z programu Výzva Fondu SK-NIC pre malé projekty 2022.</vt:lpstr>
      <vt:lpstr>Zrakové postihnutie</vt:lpstr>
      <vt:lpstr>Inklúzivne vzdelávanie</vt:lpstr>
      <vt:lpstr>Prečo ÚNSS</vt:lpstr>
      <vt:lpstr>Čo nájdete v informačnej brožúre</vt:lpstr>
      <vt:lpstr>Slabozrakosť - zväčšenie</vt:lpstr>
      <vt:lpstr>Optické lupy</vt:lpstr>
      <vt:lpstr>Elektronická čítacia lupa prenosná</vt:lpstr>
      <vt:lpstr>Elektronická čítacia lupa stolová</vt:lpstr>
      <vt:lpstr>Readit scholar</vt:lpstr>
      <vt:lpstr>Zväčšovacia aplikácia - Zoomtext</vt:lpstr>
      <vt:lpstr>Zväčšenie v počítači – Zväčšovacie sklo</vt:lpstr>
      <vt:lpstr> Upravená klávesnica – nálepky</vt:lpstr>
      <vt:lpstr> Nevidomosť – vnímanie zvukom</vt:lpstr>
      <vt:lpstr>Prevod textu na zvuk</vt:lpstr>
      <vt:lpstr>Nevidomosť – vnímanie hmatom</vt:lpstr>
      <vt:lpstr>Braillovo písmo</vt:lpstr>
      <vt:lpstr> Braillovo písmo – nácvik (drevený šesťbod)</vt:lpstr>
      <vt:lpstr>Pichtov písací stroj na Braillovo písmo</vt:lpstr>
      <vt:lpstr> Hmatový displej</vt:lpstr>
      <vt:lpstr> Tlačiareň na Braillovo písmo</vt:lpstr>
      <vt:lpstr>Reliéfny graf matematickej funkcie (aj farebná tlač)</vt:lpstr>
      <vt:lpstr>Reliéfna tlač grafu matematickej funkcie – bez farieb</vt:lpstr>
      <vt:lpstr>Kniha s textom v braili</vt:lpstr>
      <vt:lpstr>Kniha v braili a čiernotlači</vt:lpstr>
      <vt:lpstr>Priestorová náročnosť tlače v braili</vt:lpstr>
      <vt:lpstr>Kalkulačka s brailovym označením tlačidiel</vt:lpstr>
      <vt:lpstr>Reliéfne pomôcky na geometriu </vt:lpstr>
      <vt:lpstr>Geometria – tvary rovinných útvarov</vt:lpstr>
      <vt:lpstr>Geometria – tvary telies</vt:lpstr>
      <vt:lpstr>Zlomky</vt:lpstr>
      <vt:lpstr>Reliéfna mapa</vt:lpstr>
      <vt:lpstr>Reliéfny glóbus</vt:lpstr>
      <vt:lpstr>Prierez kvetu – 3D</vt:lpstr>
      <vt:lpstr>Chémia – kryštalická mriežka</vt:lpstr>
      <vt:lpstr>Tyflopedické cvičenia – nácvik tvarov čiar a kriviek</vt:lpstr>
      <vt:lpstr>Tyflopedické cvičenia – vkladanie tvarov do otvorov</vt:lpstr>
      <vt:lpstr>Tyflopedické cvičenia – triedenie tvarov</vt:lpstr>
      <vt:lpstr>Pomoc – špecializované poradne</vt:lpstr>
      <vt:lpstr>Pomoc – podporné centrá VŠ</vt:lpstr>
      <vt:lpstr>Pomoc - ÚNSS</vt:lpstr>
      <vt:lpstr>Ďakujeme za pozornosť   Únia nevidiacich a slabozrakých Slovenska o.z. www.unss.sk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podpory žiakov a študentov so zrakovým postihnutím pri štúdiu asistenčnými technológiami</dc:title>
  <dc:creator>Jan Podolinsky</dc:creator>
  <cp:lastModifiedBy>Jan Podolinsky</cp:lastModifiedBy>
  <cp:revision>9</cp:revision>
  <dcterms:created xsi:type="dcterms:W3CDTF">2023-09-20T05:52:48Z</dcterms:created>
  <dcterms:modified xsi:type="dcterms:W3CDTF">2023-09-21T08:46:38Z</dcterms:modified>
</cp:coreProperties>
</file>